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59" r:id="rId4"/>
    <p:sldId id="263" r:id="rId5"/>
    <p:sldId id="264" r:id="rId6"/>
    <p:sldId id="265" r:id="rId7"/>
    <p:sldId id="266" r:id="rId8"/>
    <p:sldId id="267" r:id="rId9"/>
    <p:sldId id="270" r:id="rId10"/>
    <p:sldId id="269" r:id="rId11"/>
    <p:sldId id="271" r:id="rId12"/>
    <p:sldId id="268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07" autoAdjust="0"/>
  </p:normalViewPr>
  <p:slideViewPr>
    <p:cSldViewPr>
      <p:cViewPr varScale="1">
        <p:scale>
          <a:sx n="101" d="100"/>
          <a:sy n="101" d="100"/>
        </p:scale>
        <p:origin x="95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2E2A2-6D5F-4DD6-A2F9-E524DEB0E6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853AD14-3321-4BC3-9971-35C81302A0BE}">
      <dgm:prSet phldrT="[Текст]"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Внеочередное</a:t>
          </a:r>
        </a:p>
      </dgm:t>
    </dgm:pt>
    <dgm:pt modelId="{9B55B861-3176-44EA-B2B7-08A6BF5F3EF3}" type="parTrans" cxnId="{C0A9B473-B531-4C85-894B-F4C98344A9D2}">
      <dgm:prSet/>
      <dgm:spPr/>
      <dgm:t>
        <a:bodyPr/>
        <a:lstStyle/>
        <a:p>
          <a:endParaRPr lang="ru-RU"/>
        </a:p>
      </dgm:t>
    </dgm:pt>
    <dgm:pt modelId="{F15C98E2-F0E8-470F-92B9-3E165D1C6EBB}" type="sibTrans" cxnId="{C0A9B473-B531-4C85-894B-F4C98344A9D2}">
      <dgm:prSet/>
      <dgm:spPr/>
      <dgm:t>
        <a:bodyPr/>
        <a:lstStyle/>
        <a:p>
          <a:endParaRPr lang="ru-RU"/>
        </a:p>
      </dgm:t>
    </dgm:pt>
    <dgm:pt modelId="{CCC61319-F7C4-4B0E-8335-138A733D258C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FF0000"/>
              </a:solidFill>
            </a:rPr>
            <a:t>дети военнослужащих и граждан, указанных в пункте 8 статьи 24 Федерального закона от 27 мая 1998 г. N 76-ФЗ "О статусе военнослужащих"</a:t>
          </a:r>
        </a:p>
      </dgm:t>
    </dgm:pt>
    <dgm:pt modelId="{76FB48C8-2F38-4C5E-985F-13BBE799BF74}" type="parTrans" cxnId="{D5F0C0A9-3652-4921-BCF6-74A32E9F3690}">
      <dgm:prSet/>
      <dgm:spPr/>
      <dgm:t>
        <a:bodyPr/>
        <a:lstStyle/>
        <a:p>
          <a:endParaRPr lang="ru-RU"/>
        </a:p>
      </dgm:t>
    </dgm:pt>
    <dgm:pt modelId="{5E62AD0A-9E9A-4EF8-9666-60D185C46294}" type="sibTrans" cxnId="{D5F0C0A9-3652-4921-BCF6-74A32E9F3690}">
      <dgm:prSet/>
      <dgm:spPr/>
      <dgm:t>
        <a:bodyPr/>
        <a:lstStyle/>
        <a:p>
          <a:endParaRPr lang="ru-RU"/>
        </a:p>
      </dgm:t>
    </dgm:pt>
    <dgm:pt modelId="{DDC9AAA0-A330-4562-A746-9B957DCCEC18}">
      <dgm:prSet phldrT="[Текст]"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Первоочередное</a:t>
          </a:r>
        </a:p>
      </dgm:t>
    </dgm:pt>
    <dgm:pt modelId="{DEC25EF9-7ED4-43BA-855F-3658704F50CC}" type="parTrans" cxnId="{57EB6B23-609B-4318-86AE-D3DB98C72CAF}">
      <dgm:prSet/>
      <dgm:spPr/>
      <dgm:t>
        <a:bodyPr/>
        <a:lstStyle/>
        <a:p>
          <a:endParaRPr lang="ru-RU"/>
        </a:p>
      </dgm:t>
    </dgm:pt>
    <dgm:pt modelId="{1231AE42-CC72-425F-86F1-42ABE47D51C5}" type="sibTrans" cxnId="{57EB6B23-609B-4318-86AE-D3DB98C72CAF}">
      <dgm:prSet/>
      <dgm:spPr/>
      <dgm:t>
        <a:bodyPr/>
        <a:lstStyle/>
        <a:p>
          <a:endParaRPr lang="ru-RU"/>
        </a:p>
      </dgm:t>
    </dgm:pt>
    <dgm:pt modelId="{A73E7BD8-137D-4933-9861-7BA108789B62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>
              <a:solidFill>
                <a:srgbClr val="002060"/>
              </a:solidFill>
            </a:rPr>
            <a:t>дети военнослужащих по месту жительства их семей (проходят военную службу по контракту или военную службу по призыву Федеральный закон от 27.05.1998 N 76-ФЗ (ред. от 29.12.2022) "О статусе военнослужащих")</a:t>
          </a:r>
        </a:p>
      </dgm:t>
    </dgm:pt>
    <dgm:pt modelId="{3C5ACE39-0D22-4422-A4CD-5F85B114E5F5}" type="parTrans" cxnId="{37DEE550-6A0E-4E03-81B8-35ED9CEE75AE}">
      <dgm:prSet/>
      <dgm:spPr/>
      <dgm:t>
        <a:bodyPr/>
        <a:lstStyle/>
        <a:p>
          <a:endParaRPr lang="ru-RU"/>
        </a:p>
      </dgm:t>
    </dgm:pt>
    <dgm:pt modelId="{31F40821-3E61-415F-ADEA-E121EED26C28}" type="sibTrans" cxnId="{37DEE550-6A0E-4E03-81B8-35ED9CEE75AE}">
      <dgm:prSet/>
      <dgm:spPr/>
      <dgm:t>
        <a:bodyPr/>
        <a:lstStyle/>
        <a:p>
          <a:endParaRPr lang="ru-RU"/>
        </a:p>
      </dgm:t>
    </dgm:pt>
    <dgm:pt modelId="{1E429BCA-A2A8-41EF-AB81-F5DE6CA8FFDD}">
      <dgm:prSet phldrT="[Текст]"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Преимущественное</a:t>
          </a:r>
        </a:p>
      </dgm:t>
    </dgm:pt>
    <dgm:pt modelId="{9F3A950D-DB53-4CBE-BCC3-00FFF5054B7C}" type="parTrans" cxnId="{7B488B10-6A74-48AD-A46C-6DC2F9A8C924}">
      <dgm:prSet/>
      <dgm:spPr/>
      <dgm:t>
        <a:bodyPr/>
        <a:lstStyle/>
        <a:p>
          <a:endParaRPr lang="ru-RU"/>
        </a:p>
      </dgm:t>
    </dgm:pt>
    <dgm:pt modelId="{458DE455-0FA0-4D81-88E0-9959EF2BE111}" type="sibTrans" cxnId="{7B488B10-6A74-48AD-A46C-6DC2F9A8C924}">
      <dgm:prSet/>
      <dgm:spPr/>
      <dgm:t>
        <a:bodyPr/>
        <a:lstStyle/>
        <a:p>
          <a:endParaRPr lang="ru-RU"/>
        </a:p>
      </dgm:t>
    </dgm:pt>
    <dgm:pt modelId="{D825A4D8-95EA-4CAE-99B0-E67348165B1B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002060"/>
              </a:solidFill>
            </a:rPr>
            <a:t>ребенок,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в ОО, в которой обучаются его брат и (или) сестра (полнородные и </a:t>
          </a:r>
          <a:r>
            <a:rPr lang="ru-RU" b="1" dirty="0" err="1">
              <a:solidFill>
                <a:srgbClr val="002060"/>
              </a:solidFill>
            </a:rPr>
            <a:t>неполнородные</a:t>
          </a:r>
          <a:r>
            <a:rPr lang="ru-RU" b="1" dirty="0">
              <a:solidFill>
                <a:srgbClr val="002060"/>
              </a:solidFill>
            </a:rPr>
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</a:t>
          </a:r>
        </a:p>
      </dgm:t>
    </dgm:pt>
    <dgm:pt modelId="{E35A4F7D-EBAC-488A-A942-98DE660BDB49}" type="parTrans" cxnId="{3C36C728-ABED-4C24-ACCF-630AB0FE4A93}">
      <dgm:prSet/>
      <dgm:spPr/>
      <dgm:t>
        <a:bodyPr/>
        <a:lstStyle/>
        <a:p>
          <a:endParaRPr lang="ru-RU"/>
        </a:p>
      </dgm:t>
    </dgm:pt>
    <dgm:pt modelId="{A03062A5-2749-40B3-84AA-D5D73EF3B1A3}" type="sibTrans" cxnId="{3C36C728-ABED-4C24-ACCF-630AB0FE4A93}">
      <dgm:prSet/>
      <dgm:spPr/>
      <dgm:t>
        <a:bodyPr/>
        <a:lstStyle/>
        <a:p>
          <a:endParaRPr lang="ru-RU"/>
        </a:p>
      </dgm:t>
    </dgm:pt>
    <dgm:pt modelId="{146C7BC5-9BDF-4FE4-8E65-CB7394BA8E75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FF0000"/>
              </a:solidFill>
            </a:rPr>
            <a:t> дети сотрудников, указанных в статье 28.1 Федерального закона от 3 июля 2016 г. N 226-ФЗ "О войсках национальной гвардии Российской Федерации"</a:t>
          </a:r>
        </a:p>
      </dgm:t>
    </dgm:pt>
    <dgm:pt modelId="{22928D60-163D-48CA-9AEA-9ECC36A5C09A}" type="parTrans" cxnId="{DEF1638F-AA74-4632-9388-4609C971CED4}">
      <dgm:prSet/>
      <dgm:spPr/>
      <dgm:t>
        <a:bodyPr/>
        <a:lstStyle/>
        <a:p>
          <a:endParaRPr lang="ru-RU"/>
        </a:p>
      </dgm:t>
    </dgm:pt>
    <dgm:pt modelId="{31EFD3DF-1C3A-473F-B390-6AE1CCCB90E2}" type="sibTrans" cxnId="{DEF1638F-AA74-4632-9388-4609C971CED4}">
      <dgm:prSet/>
      <dgm:spPr/>
      <dgm:t>
        <a:bodyPr/>
        <a:lstStyle/>
        <a:p>
          <a:endParaRPr lang="ru-RU"/>
        </a:p>
      </dgm:t>
    </dgm:pt>
    <dgm:pt modelId="{D559279A-C825-42C8-B161-98EC8FC4F186}">
      <dgm:prSet/>
      <dgm:spPr/>
      <dgm:t>
        <a:bodyPr/>
        <a:lstStyle/>
        <a:p>
          <a:pPr algn="l"/>
          <a:r>
            <a:rPr lang="ru-RU" dirty="0">
              <a:solidFill>
                <a:srgbClr val="002060"/>
              </a:solidFill>
            </a:rPr>
            <a:t>детям прокуроров, </a:t>
          </a:r>
        </a:p>
      </dgm:t>
    </dgm:pt>
    <dgm:pt modelId="{92D3AFD4-4871-418B-A1C4-6B4CF43425C1}" type="parTrans" cxnId="{AEDC93A5-5C0F-46CC-991B-CA3BAC3B3681}">
      <dgm:prSet/>
      <dgm:spPr/>
    </dgm:pt>
    <dgm:pt modelId="{375FDB36-9231-4A98-82C4-B5C2E0C2515E}" type="sibTrans" cxnId="{AEDC93A5-5C0F-46CC-991B-CA3BAC3B3681}">
      <dgm:prSet/>
      <dgm:spPr/>
    </dgm:pt>
    <dgm:pt modelId="{CEFD16CE-E947-44EC-905E-FD659D227DE3}">
      <dgm:prSet/>
      <dgm:spPr/>
      <dgm:t>
        <a:bodyPr/>
        <a:lstStyle/>
        <a:p>
          <a:pPr algn="l"/>
          <a:r>
            <a:rPr lang="ru-RU" dirty="0">
              <a:solidFill>
                <a:srgbClr val="002060"/>
              </a:solidFill>
            </a:rPr>
            <a:t>детям судей, </a:t>
          </a:r>
        </a:p>
      </dgm:t>
    </dgm:pt>
    <dgm:pt modelId="{B412F6A7-715A-40E9-B91C-F49809147FA5}" type="parTrans" cxnId="{E0E25F17-5AA6-44D9-935B-7EA973077AB1}">
      <dgm:prSet/>
      <dgm:spPr/>
    </dgm:pt>
    <dgm:pt modelId="{B6C7355F-DA2F-4742-B82D-7671ABE22E9C}" type="sibTrans" cxnId="{E0E25F17-5AA6-44D9-935B-7EA973077AB1}">
      <dgm:prSet/>
      <dgm:spPr/>
    </dgm:pt>
    <dgm:pt modelId="{6A30936A-CEEE-43DA-BEF8-C0FC708B4FE9}">
      <dgm:prSet/>
      <dgm:spPr/>
      <dgm:t>
        <a:bodyPr/>
        <a:lstStyle/>
        <a:p>
          <a:pPr algn="l"/>
          <a:r>
            <a:rPr lang="ru-RU" dirty="0">
              <a:solidFill>
                <a:srgbClr val="002060"/>
              </a:solidFill>
            </a:rPr>
            <a:t>детям сотрудников Следственного комитета Российской Федерации</a:t>
          </a:r>
        </a:p>
      </dgm:t>
    </dgm:pt>
    <dgm:pt modelId="{A098E036-6449-4807-B387-BB1E0FED33C0}" type="parTrans" cxnId="{3D56B1E6-5DCF-4F5B-9559-783DDB2F7A00}">
      <dgm:prSet/>
      <dgm:spPr/>
    </dgm:pt>
    <dgm:pt modelId="{F9032D7F-73F3-4226-961C-238C7B86FAB6}" type="sibTrans" cxnId="{3D56B1E6-5DCF-4F5B-9559-783DDB2F7A00}">
      <dgm:prSet/>
      <dgm:spPr/>
    </dgm:pt>
    <dgm:pt modelId="{1443ED8E-CE08-4940-916F-079B1FD925D2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 месту жительства независимо от формы собственности:                             - дети сотрудников полиции                     - дети сотрудников органов внутренних дел, не являющихся сотрудниками полиции                              - 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</a:t>
          </a:r>
        </a:p>
      </dgm:t>
    </dgm:pt>
    <dgm:pt modelId="{1043B50E-6011-4FFD-9400-87BC0C17367E}" type="parTrans" cxnId="{BB7BEC8C-9F83-4E97-A8D0-BA7352B11005}">
      <dgm:prSet/>
      <dgm:spPr/>
    </dgm:pt>
    <dgm:pt modelId="{F036353D-479A-4A4F-BD5C-1E804A062C97}" type="sibTrans" cxnId="{BB7BEC8C-9F83-4E97-A8D0-BA7352B11005}">
      <dgm:prSet/>
      <dgm:spPr/>
    </dgm:pt>
    <dgm:pt modelId="{A2D4F489-637C-411D-B4E8-EAA7C8D68778}">
      <dgm:prSet phldrT="[Текст]"/>
      <dgm:spPr/>
      <dgm:t>
        <a:bodyPr/>
        <a:lstStyle/>
        <a:p>
          <a:pPr algn="just"/>
          <a:r>
            <a:rPr lang="ru-RU" dirty="0">
              <a:solidFill>
                <a:srgbClr val="002060"/>
              </a:solidFill>
            </a:rPr>
            <a:t>Предоставляются места в общеобразовательных организациях, имеющих интернат:</a:t>
          </a:r>
          <a:endParaRPr lang="ru-RU" b="1" dirty="0">
            <a:solidFill>
              <a:srgbClr val="FF0000"/>
            </a:solidFill>
          </a:endParaRPr>
        </a:p>
      </dgm:t>
    </dgm:pt>
    <dgm:pt modelId="{E3F69F76-FB51-45AE-8AE0-320DD1D2087B}" type="parTrans" cxnId="{D13EFF00-916E-4263-8021-58EA351255F4}">
      <dgm:prSet/>
      <dgm:spPr/>
    </dgm:pt>
    <dgm:pt modelId="{BE04E1D4-8CEB-4693-B6FE-03AB80855D76}" type="sibTrans" cxnId="{D13EFF00-916E-4263-8021-58EA351255F4}">
      <dgm:prSet/>
      <dgm:spPr/>
    </dgm:pt>
    <dgm:pt modelId="{B9AC937C-59A9-4D8B-8D3C-DB37DAFDD9CD}" type="pres">
      <dgm:prSet presAssocID="{FE82E2A2-6D5F-4DD6-A2F9-E524DEB0E628}" presName="Name0" presStyleCnt="0">
        <dgm:presLayoutVars>
          <dgm:dir/>
          <dgm:animLvl val="lvl"/>
          <dgm:resizeHandles val="exact"/>
        </dgm:presLayoutVars>
      </dgm:prSet>
      <dgm:spPr/>
    </dgm:pt>
    <dgm:pt modelId="{47AA6F65-C87C-4DB7-A9B1-68F485379DBF}" type="pres">
      <dgm:prSet presAssocID="{7853AD14-3321-4BC3-9971-35C81302A0BE}" presName="composite" presStyleCnt="0"/>
      <dgm:spPr/>
    </dgm:pt>
    <dgm:pt modelId="{F5BBF9AC-D926-48F3-85B0-D0EF3A74BBCE}" type="pres">
      <dgm:prSet presAssocID="{7853AD14-3321-4BC3-9971-35C81302A0B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4A286C-C008-4672-A18C-AB050B6646AB}" type="pres">
      <dgm:prSet presAssocID="{7853AD14-3321-4BC3-9971-35C81302A0BE}" presName="desTx" presStyleLbl="alignAccFollowNode1" presStyleIdx="0" presStyleCnt="3">
        <dgm:presLayoutVars>
          <dgm:bulletEnabled val="1"/>
        </dgm:presLayoutVars>
      </dgm:prSet>
      <dgm:spPr/>
    </dgm:pt>
    <dgm:pt modelId="{169665DA-A02A-4075-9EE5-F0E6B9128897}" type="pres">
      <dgm:prSet presAssocID="{F15C98E2-F0E8-470F-92B9-3E165D1C6EBB}" presName="space" presStyleCnt="0"/>
      <dgm:spPr/>
    </dgm:pt>
    <dgm:pt modelId="{EB008A9D-AA58-404D-A247-44D95640AFE3}" type="pres">
      <dgm:prSet presAssocID="{DDC9AAA0-A330-4562-A746-9B957DCCEC18}" presName="composite" presStyleCnt="0"/>
      <dgm:spPr/>
    </dgm:pt>
    <dgm:pt modelId="{37892778-AD80-4B6A-93D7-C4D2E61351B8}" type="pres">
      <dgm:prSet presAssocID="{DDC9AAA0-A330-4562-A746-9B957DCCEC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CFBEF1-5966-43D4-BCF8-13D1328D6099}" type="pres">
      <dgm:prSet presAssocID="{DDC9AAA0-A330-4562-A746-9B957DCCEC18}" presName="desTx" presStyleLbl="alignAccFollowNode1" presStyleIdx="1" presStyleCnt="3">
        <dgm:presLayoutVars>
          <dgm:bulletEnabled val="1"/>
        </dgm:presLayoutVars>
      </dgm:prSet>
      <dgm:spPr/>
    </dgm:pt>
    <dgm:pt modelId="{7792CA90-E90F-4CF0-8930-E4AEC37DD053}" type="pres">
      <dgm:prSet presAssocID="{1231AE42-CC72-425F-86F1-42ABE47D51C5}" presName="space" presStyleCnt="0"/>
      <dgm:spPr/>
    </dgm:pt>
    <dgm:pt modelId="{CB85F842-E8A5-40D9-849E-1B5536F0E18E}" type="pres">
      <dgm:prSet presAssocID="{1E429BCA-A2A8-41EF-AB81-F5DE6CA8FFDD}" presName="composite" presStyleCnt="0"/>
      <dgm:spPr/>
    </dgm:pt>
    <dgm:pt modelId="{7AB17E87-3B80-4360-A4B9-1C645163D392}" type="pres">
      <dgm:prSet presAssocID="{1E429BCA-A2A8-41EF-AB81-F5DE6CA8FF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0B675AC-20C5-4D71-A911-D135635030EB}" type="pres">
      <dgm:prSet presAssocID="{1E429BCA-A2A8-41EF-AB81-F5DE6CA8FF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3EFF00-916E-4263-8021-58EA351255F4}" srcId="{7853AD14-3321-4BC3-9971-35C81302A0BE}" destId="{A2D4F489-637C-411D-B4E8-EAA7C8D68778}" srcOrd="2" destOrd="0" parTransId="{E3F69F76-FB51-45AE-8AE0-320DD1D2087B}" sibTransId="{BE04E1D4-8CEB-4693-B6FE-03AB80855D76}"/>
    <dgm:cxn modelId="{7B488B10-6A74-48AD-A46C-6DC2F9A8C924}" srcId="{FE82E2A2-6D5F-4DD6-A2F9-E524DEB0E628}" destId="{1E429BCA-A2A8-41EF-AB81-F5DE6CA8FFDD}" srcOrd="2" destOrd="0" parTransId="{9F3A950D-DB53-4CBE-BCC3-00FFF5054B7C}" sibTransId="{458DE455-0FA0-4D81-88E0-9959EF2BE111}"/>
    <dgm:cxn modelId="{E0E25F17-5AA6-44D9-935B-7EA973077AB1}" srcId="{7853AD14-3321-4BC3-9971-35C81302A0BE}" destId="{CEFD16CE-E947-44EC-905E-FD659D227DE3}" srcOrd="4" destOrd="0" parTransId="{B412F6A7-715A-40E9-B91C-F49809147FA5}" sibTransId="{B6C7355F-DA2F-4742-B82D-7671ABE22E9C}"/>
    <dgm:cxn modelId="{57EB6B23-609B-4318-86AE-D3DB98C72CAF}" srcId="{FE82E2A2-6D5F-4DD6-A2F9-E524DEB0E628}" destId="{DDC9AAA0-A330-4562-A746-9B957DCCEC18}" srcOrd="1" destOrd="0" parTransId="{DEC25EF9-7ED4-43BA-855F-3658704F50CC}" sibTransId="{1231AE42-CC72-425F-86F1-42ABE47D51C5}"/>
    <dgm:cxn modelId="{3C36C728-ABED-4C24-ACCF-630AB0FE4A93}" srcId="{1E429BCA-A2A8-41EF-AB81-F5DE6CA8FFDD}" destId="{D825A4D8-95EA-4CAE-99B0-E67348165B1B}" srcOrd="0" destOrd="0" parTransId="{E35A4F7D-EBAC-488A-A942-98DE660BDB49}" sibTransId="{A03062A5-2749-40B3-84AA-D5D73EF3B1A3}"/>
    <dgm:cxn modelId="{67AF1B37-E3FF-4EE6-906E-A8CC37DB91F4}" type="presOf" srcId="{FE82E2A2-6D5F-4DD6-A2F9-E524DEB0E628}" destId="{B9AC937C-59A9-4D8B-8D3C-DB37DAFDD9CD}" srcOrd="0" destOrd="0" presId="urn:microsoft.com/office/officeart/2005/8/layout/hList1"/>
    <dgm:cxn modelId="{758D3039-F0EA-4C2A-AC89-2BB6367DA12E}" type="presOf" srcId="{6A30936A-CEEE-43DA-BEF8-C0FC708B4FE9}" destId="{554A286C-C008-4672-A18C-AB050B6646AB}" srcOrd="0" destOrd="5" presId="urn:microsoft.com/office/officeart/2005/8/layout/hList1"/>
    <dgm:cxn modelId="{4EB93142-9E6F-48FD-B0EA-841B04C441C1}" type="presOf" srcId="{1443ED8E-CE08-4940-916F-079B1FD925D2}" destId="{19CFBEF1-5966-43D4-BCF8-13D1328D6099}" srcOrd="0" destOrd="1" presId="urn:microsoft.com/office/officeart/2005/8/layout/hList1"/>
    <dgm:cxn modelId="{50BE1847-BA75-42DA-9264-058998EEC756}" type="presOf" srcId="{D559279A-C825-42C8-B161-98EC8FC4F186}" destId="{554A286C-C008-4672-A18C-AB050B6646AB}" srcOrd="0" destOrd="3" presId="urn:microsoft.com/office/officeart/2005/8/layout/hList1"/>
    <dgm:cxn modelId="{0E2DD570-D604-45EC-9418-4201EA8EC511}" type="presOf" srcId="{A73E7BD8-137D-4933-9861-7BA108789B62}" destId="{19CFBEF1-5966-43D4-BCF8-13D1328D6099}" srcOrd="0" destOrd="0" presId="urn:microsoft.com/office/officeart/2005/8/layout/hList1"/>
    <dgm:cxn modelId="{37DEE550-6A0E-4E03-81B8-35ED9CEE75AE}" srcId="{DDC9AAA0-A330-4562-A746-9B957DCCEC18}" destId="{A73E7BD8-137D-4933-9861-7BA108789B62}" srcOrd="0" destOrd="0" parTransId="{3C5ACE39-0D22-4422-A4CD-5F85B114E5F5}" sibTransId="{31F40821-3E61-415F-ADEA-E121EED26C28}"/>
    <dgm:cxn modelId="{C0A9B473-B531-4C85-894B-F4C98344A9D2}" srcId="{FE82E2A2-6D5F-4DD6-A2F9-E524DEB0E628}" destId="{7853AD14-3321-4BC3-9971-35C81302A0BE}" srcOrd="0" destOrd="0" parTransId="{9B55B861-3176-44EA-B2B7-08A6BF5F3EF3}" sibTransId="{F15C98E2-F0E8-470F-92B9-3E165D1C6EBB}"/>
    <dgm:cxn modelId="{E69E2489-7F28-440E-B916-D18CB5B48419}" type="presOf" srcId="{D825A4D8-95EA-4CAE-99B0-E67348165B1B}" destId="{70B675AC-20C5-4D71-A911-D135635030EB}" srcOrd="0" destOrd="0" presId="urn:microsoft.com/office/officeart/2005/8/layout/hList1"/>
    <dgm:cxn modelId="{BB7BEC8C-9F83-4E97-A8D0-BA7352B11005}" srcId="{DDC9AAA0-A330-4562-A746-9B957DCCEC18}" destId="{1443ED8E-CE08-4940-916F-079B1FD925D2}" srcOrd="1" destOrd="0" parTransId="{1043B50E-6011-4FFD-9400-87BC0C17367E}" sibTransId="{F036353D-479A-4A4F-BD5C-1E804A062C97}"/>
    <dgm:cxn modelId="{DEF1638F-AA74-4632-9388-4609C971CED4}" srcId="{7853AD14-3321-4BC3-9971-35C81302A0BE}" destId="{146C7BC5-9BDF-4FE4-8E65-CB7394BA8E75}" srcOrd="1" destOrd="0" parTransId="{22928D60-163D-48CA-9AEA-9ECC36A5C09A}" sibTransId="{31EFD3DF-1C3A-473F-B390-6AE1CCCB90E2}"/>
    <dgm:cxn modelId="{AEDC93A5-5C0F-46CC-991B-CA3BAC3B3681}" srcId="{7853AD14-3321-4BC3-9971-35C81302A0BE}" destId="{D559279A-C825-42C8-B161-98EC8FC4F186}" srcOrd="3" destOrd="0" parTransId="{92D3AFD4-4871-418B-A1C4-6B4CF43425C1}" sibTransId="{375FDB36-9231-4A98-82C4-B5C2E0C2515E}"/>
    <dgm:cxn modelId="{43C365A8-FEEE-4E92-9198-5287ECF644B7}" type="presOf" srcId="{A2D4F489-637C-411D-B4E8-EAA7C8D68778}" destId="{554A286C-C008-4672-A18C-AB050B6646AB}" srcOrd="0" destOrd="2" presId="urn:microsoft.com/office/officeart/2005/8/layout/hList1"/>
    <dgm:cxn modelId="{D5F0C0A9-3652-4921-BCF6-74A32E9F3690}" srcId="{7853AD14-3321-4BC3-9971-35C81302A0BE}" destId="{CCC61319-F7C4-4B0E-8335-138A733D258C}" srcOrd="0" destOrd="0" parTransId="{76FB48C8-2F38-4C5E-985F-13BBE799BF74}" sibTransId="{5E62AD0A-9E9A-4EF8-9666-60D185C46294}"/>
    <dgm:cxn modelId="{5C5769B0-EDF1-4A14-BF4B-7E5731ADFD81}" type="presOf" srcId="{DDC9AAA0-A330-4562-A746-9B957DCCEC18}" destId="{37892778-AD80-4B6A-93D7-C4D2E61351B8}" srcOrd="0" destOrd="0" presId="urn:microsoft.com/office/officeart/2005/8/layout/hList1"/>
    <dgm:cxn modelId="{E93D57C0-5B04-407E-85DB-89C6ABA19A88}" type="presOf" srcId="{7853AD14-3321-4BC3-9971-35C81302A0BE}" destId="{F5BBF9AC-D926-48F3-85B0-D0EF3A74BBCE}" srcOrd="0" destOrd="0" presId="urn:microsoft.com/office/officeart/2005/8/layout/hList1"/>
    <dgm:cxn modelId="{E4A5DCD5-086E-4800-A7F0-6295E4089371}" type="presOf" srcId="{CEFD16CE-E947-44EC-905E-FD659D227DE3}" destId="{554A286C-C008-4672-A18C-AB050B6646AB}" srcOrd="0" destOrd="4" presId="urn:microsoft.com/office/officeart/2005/8/layout/hList1"/>
    <dgm:cxn modelId="{9204CBE4-FF41-4E9F-9257-E90538367B8D}" type="presOf" srcId="{CCC61319-F7C4-4B0E-8335-138A733D258C}" destId="{554A286C-C008-4672-A18C-AB050B6646AB}" srcOrd="0" destOrd="0" presId="urn:microsoft.com/office/officeart/2005/8/layout/hList1"/>
    <dgm:cxn modelId="{3D56B1E6-5DCF-4F5B-9559-783DDB2F7A00}" srcId="{7853AD14-3321-4BC3-9971-35C81302A0BE}" destId="{6A30936A-CEEE-43DA-BEF8-C0FC708B4FE9}" srcOrd="5" destOrd="0" parTransId="{A098E036-6449-4807-B387-BB1E0FED33C0}" sibTransId="{F9032D7F-73F3-4226-961C-238C7B86FAB6}"/>
    <dgm:cxn modelId="{F716CBEA-378F-4401-B371-980B1D89751A}" type="presOf" srcId="{146C7BC5-9BDF-4FE4-8E65-CB7394BA8E75}" destId="{554A286C-C008-4672-A18C-AB050B6646AB}" srcOrd="0" destOrd="1" presId="urn:microsoft.com/office/officeart/2005/8/layout/hList1"/>
    <dgm:cxn modelId="{290010FE-980A-4374-AE77-B2456AAD74CE}" type="presOf" srcId="{1E429BCA-A2A8-41EF-AB81-F5DE6CA8FFDD}" destId="{7AB17E87-3B80-4360-A4B9-1C645163D392}" srcOrd="0" destOrd="0" presId="urn:microsoft.com/office/officeart/2005/8/layout/hList1"/>
    <dgm:cxn modelId="{33FF366E-9E80-4360-BADD-7F9C8460CB9E}" type="presParOf" srcId="{B9AC937C-59A9-4D8B-8D3C-DB37DAFDD9CD}" destId="{47AA6F65-C87C-4DB7-A9B1-68F485379DBF}" srcOrd="0" destOrd="0" presId="urn:microsoft.com/office/officeart/2005/8/layout/hList1"/>
    <dgm:cxn modelId="{57499AD6-2AA6-4D05-9AB0-400630916AA4}" type="presParOf" srcId="{47AA6F65-C87C-4DB7-A9B1-68F485379DBF}" destId="{F5BBF9AC-D926-48F3-85B0-D0EF3A74BBCE}" srcOrd="0" destOrd="0" presId="urn:microsoft.com/office/officeart/2005/8/layout/hList1"/>
    <dgm:cxn modelId="{4C5AD88A-5656-4852-A866-5C728B09853E}" type="presParOf" srcId="{47AA6F65-C87C-4DB7-A9B1-68F485379DBF}" destId="{554A286C-C008-4672-A18C-AB050B6646AB}" srcOrd="1" destOrd="0" presId="urn:microsoft.com/office/officeart/2005/8/layout/hList1"/>
    <dgm:cxn modelId="{8A46BB8C-BCC9-4A86-85EA-7D4E6AE8B5CB}" type="presParOf" srcId="{B9AC937C-59A9-4D8B-8D3C-DB37DAFDD9CD}" destId="{169665DA-A02A-4075-9EE5-F0E6B9128897}" srcOrd="1" destOrd="0" presId="urn:microsoft.com/office/officeart/2005/8/layout/hList1"/>
    <dgm:cxn modelId="{07EF07BD-77A6-45E5-9629-7866CEB52EF9}" type="presParOf" srcId="{B9AC937C-59A9-4D8B-8D3C-DB37DAFDD9CD}" destId="{EB008A9D-AA58-404D-A247-44D95640AFE3}" srcOrd="2" destOrd="0" presId="urn:microsoft.com/office/officeart/2005/8/layout/hList1"/>
    <dgm:cxn modelId="{705E76B9-79D4-4AA6-A9B7-4B03DA5C54EC}" type="presParOf" srcId="{EB008A9D-AA58-404D-A247-44D95640AFE3}" destId="{37892778-AD80-4B6A-93D7-C4D2E61351B8}" srcOrd="0" destOrd="0" presId="urn:microsoft.com/office/officeart/2005/8/layout/hList1"/>
    <dgm:cxn modelId="{58FE66CF-0731-4022-9618-240DEBCC096F}" type="presParOf" srcId="{EB008A9D-AA58-404D-A247-44D95640AFE3}" destId="{19CFBEF1-5966-43D4-BCF8-13D1328D6099}" srcOrd="1" destOrd="0" presId="urn:microsoft.com/office/officeart/2005/8/layout/hList1"/>
    <dgm:cxn modelId="{63DD58D8-4B43-47BC-A843-24F89DB3AF75}" type="presParOf" srcId="{B9AC937C-59A9-4D8B-8D3C-DB37DAFDD9CD}" destId="{7792CA90-E90F-4CF0-8930-E4AEC37DD053}" srcOrd="3" destOrd="0" presId="urn:microsoft.com/office/officeart/2005/8/layout/hList1"/>
    <dgm:cxn modelId="{44025056-34FE-4AB8-A228-B690AA2B7942}" type="presParOf" srcId="{B9AC937C-59A9-4D8B-8D3C-DB37DAFDD9CD}" destId="{CB85F842-E8A5-40D9-849E-1B5536F0E18E}" srcOrd="4" destOrd="0" presId="urn:microsoft.com/office/officeart/2005/8/layout/hList1"/>
    <dgm:cxn modelId="{743482B3-4960-4D81-AD90-31682225D105}" type="presParOf" srcId="{CB85F842-E8A5-40D9-849E-1B5536F0E18E}" destId="{7AB17E87-3B80-4360-A4B9-1C645163D392}" srcOrd="0" destOrd="0" presId="urn:microsoft.com/office/officeart/2005/8/layout/hList1"/>
    <dgm:cxn modelId="{0CAAE5FB-75EA-4135-B2B1-1DCF66A3D23D}" type="presParOf" srcId="{CB85F842-E8A5-40D9-849E-1B5536F0E18E}" destId="{70B675AC-20C5-4D71-A911-D135635030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F9AC-D926-48F3-85B0-D0EF3A74BBCE}">
      <dsp:nvSpPr>
        <dsp:cNvPr id="0" name=""/>
        <dsp:cNvSpPr/>
      </dsp:nvSpPr>
      <dsp:spPr>
        <a:xfrm>
          <a:off x="3286" y="237422"/>
          <a:ext cx="3203971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Внеочередное</a:t>
          </a:r>
        </a:p>
      </dsp:txBody>
      <dsp:txXfrm>
        <a:off x="3286" y="237422"/>
        <a:ext cx="3203971" cy="403200"/>
      </dsp:txXfrm>
    </dsp:sp>
    <dsp:sp modelId="{554A286C-C008-4672-A18C-AB050B6646AB}">
      <dsp:nvSpPr>
        <dsp:cNvPr id="0" name=""/>
        <dsp:cNvSpPr/>
      </dsp:nvSpPr>
      <dsp:spPr>
        <a:xfrm>
          <a:off x="3286" y="640622"/>
          <a:ext cx="3203971" cy="472688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FF0000"/>
              </a:solidFill>
            </a:rPr>
            <a:t>дети военнослужащих и граждан, указанных в пункте 8 статьи 24 Федерального закона от 27 мая 1998 г. N 76-ФЗ "О статусе военнослужащих"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FF0000"/>
              </a:solidFill>
            </a:rPr>
            <a:t> дети сотрудников, указанных в статье 28.1 Федерального закона от 3 июля 2016 г. N 226-ФЗ "О войсках национальной гвардии Российской Федерации"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</a:rPr>
            <a:t>Предоставляются места в общеобразовательных организациях, имеющих интернат: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</a:rPr>
            <a:t>детям прокуроров,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</a:rPr>
            <a:t>детям судей,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</a:rPr>
            <a:t>детям сотрудников Следственного комитета Российской Федерации</a:t>
          </a:r>
        </a:p>
      </dsp:txBody>
      <dsp:txXfrm>
        <a:off x="3286" y="640622"/>
        <a:ext cx="3203971" cy="4726889"/>
      </dsp:txXfrm>
    </dsp:sp>
    <dsp:sp modelId="{37892778-AD80-4B6A-93D7-C4D2E61351B8}">
      <dsp:nvSpPr>
        <dsp:cNvPr id="0" name=""/>
        <dsp:cNvSpPr/>
      </dsp:nvSpPr>
      <dsp:spPr>
        <a:xfrm>
          <a:off x="3655814" y="237422"/>
          <a:ext cx="3203971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Первоочередное</a:t>
          </a:r>
        </a:p>
      </dsp:txBody>
      <dsp:txXfrm>
        <a:off x="3655814" y="237422"/>
        <a:ext cx="3203971" cy="403200"/>
      </dsp:txXfrm>
    </dsp:sp>
    <dsp:sp modelId="{19CFBEF1-5966-43D4-BCF8-13D1328D6099}">
      <dsp:nvSpPr>
        <dsp:cNvPr id="0" name=""/>
        <dsp:cNvSpPr/>
      </dsp:nvSpPr>
      <dsp:spPr>
        <a:xfrm>
          <a:off x="3655814" y="640622"/>
          <a:ext cx="3203971" cy="472688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</a:t>
          </a:r>
          <a:r>
            <a:rPr lang="ru-RU" sz="1400" kern="1200" dirty="0">
              <a:solidFill>
                <a:srgbClr val="002060"/>
              </a:solidFill>
            </a:rPr>
            <a:t>дети военнослужащих по месту жительства их семей (проходят военную службу по контракту или военную службу по призыву Федеральный закон от 27.05.1998 N 76-ФЗ (ред. от 29.12.2022) "О статусе военнослужащих")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</a:rPr>
            <a:t>по месту жительства независимо от формы собственности:                             - дети сотрудников полиции                     - дети сотрудников органов внутренних дел, не являющихся сотрудниками полиции                              - 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</a:t>
          </a:r>
        </a:p>
      </dsp:txBody>
      <dsp:txXfrm>
        <a:off x="3655814" y="640622"/>
        <a:ext cx="3203971" cy="4726889"/>
      </dsp:txXfrm>
    </dsp:sp>
    <dsp:sp modelId="{7AB17E87-3B80-4360-A4B9-1C645163D392}">
      <dsp:nvSpPr>
        <dsp:cNvPr id="0" name=""/>
        <dsp:cNvSpPr/>
      </dsp:nvSpPr>
      <dsp:spPr>
        <a:xfrm>
          <a:off x="7308342" y="237422"/>
          <a:ext cx="3203971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Преимущественное</a:t>
          </a:r>
        </a:p>
      </dsp:txBody>
      <dsp:txXfrm>
        <a:off x="7308342" y="237422"/>
        <a:ext cx="3203971" cy="403200"/>
      </dsp:txXfrm>
    </dsp:sp>
    <dsp:sp modelId="{70B675AC-20C5-4D71-A911-D135635030EB}">
      <dsp:nvSpPr>
        <dsp:cNvPr id="0" name=""/>
        <dsp:cNvSpPr/>
      </dsp:nvSpPr>
      <dsp:spPr>
        <a:xfrm>
          <a:off x="7308342" y="640622"/>
          <a:ext cx="3203971" cy="472688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ребенок,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в ОО, в которой обучаются его брат и (или) сестра (полнородные и </a:t>
          </a:r>
          <a:r>
            <a:rPr lang="ru-RU" sz="1400" b="1" kern="1200" dirty="0" err="1">
              <a:solidFill>
                <a:srgbClr val="002060"/>
              </a:solidFill>
            </a:rPr>
            <a:t>неполнородные</a:t>
          </a:r>
          <a:r>
            <a:rPr lang="ru-RU" sz="1400" b="1" kern="1200" dirty="0">
              <a:solidFill>
                <a:srgbClr val="002060"/>
              </a:solidFill>
            </a:rPr>
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</a:t>
          </a:r>
        </a:p>
      </dsp:txBody>
      <dsp:txXfrm>
        <a:off x="7308342" y="640622"/>
        <a:ext cx="3203971" cy="472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18D0-B345-4B3C-9B43-C8E3BCB8EB0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9DAB6-C348-4229-AEC1-1158F5F35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9DAB6-C348-4229-AEC1-1158F5F3570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9DAB6-C348-4229-AEC1-1158F5F3570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240" y="2311653"/>
            <a:ext cx="916749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240" y="2311653"/>
            <a:ext cx="916749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7" y="2397386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3432" y="21731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sz="2400" b="1" kern="0" spc="-10" dirty="0">
                <a:solidFill>
                  <a:srgbClr val="001F5F"/>
                </a:solidFill>
                <a:latin typeface="Arial"/>
                <a:cs typeface="Arial"/>
              </a:rPr>
              <a:t>Порядок зачисления в 1 классы на 2025/2026 учебный год</a:t>
            </a:r>
            <a:endParaRPr lang="ru-RU" sz="2400" b="1" kern="0" spc="-1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41532D-69A7-4062-AF66-5497658A7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723719"/>
            <a:ext cx="3833241" cy="437272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999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отказа в приёме документов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SimSun-ExtB" pitchFamily="49" charset="-122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8706" y="914400"/>
            <a:ext cx="10668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  <p:extLst>
      <p:ext uri="{BB962C8B-B14F-4D97-AF65-F5344CB8AC3E}">
        <p14:creationId xmlns:p14="http://schemas.microsoft.com/office/powerpoint/2010/main" val="152375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11411285" cy="6858000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71600" y="-228600"/>
            <a:ext cx="10820400" cy="13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 приеме или об отказе в приеме в первый класс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66800" y="921543"/>
            <a:ext cx="1059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123432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7" y="2397386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3432" y="21731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sz="2400" b="1" kern="0" spc="-10" dirty="0">
                <a:solidFill>
                  <a:srgbClr val="001F5F"/>
                </a:solidFill>
                <a:latin typeface="Arial"/>
                <a:cs typeface="Arial"/>
              </a:rPr>
              <a:t>Порядок зачисления в 1 классы на 2025/2026 учебный год</a:t>
            </a:r>
            <a:endParaRPr lang="ru-RU" sz="2400" b="1" kern="0" spc="-1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9000" y="57912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1726564" algn="r">
              <a:spcBef>
                <a:spcPts val="100"/>
              </a:spcBef>
            </a:pPr>
            <a:endParaRPr lang="ru-RU" sz="16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41532D-69A7-4062-AF66-5497658A7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723719"/>
            <a:ext cx="3833241" cy="437272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825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2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sz="2400" b="1" kern="0" spc="-10" dirty="0">
                <a:solidFill>
                  <a:srgbClr val="001F5F"/>
                </a:solidFill>
                <a:latin typeface="Arial"/>
                <a:cs typeface="Arial"/>
              </a:rPr>
              <a:t>Нормативно-правовое обеспечение</a:t>
            </a:r>
            <a:endParaRPr lang="ru-RU" sz="2400" b="1" kern="0" spc="-1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14401" y="1109470"/>
            <a:ext cx="5964798" cy="489150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3600" b="1" i="0">
                <a:solidFill>
                  <a:srgbClr val="001F5F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«Об образовании  в РФ» ФЗ№273 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02. 09.2020  №458;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08.10.2021 №707;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30.08.2022 №784 (вступили в силу с 1 марта 2023 года);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изменения в порядок зачисления детей в первый класс внесены Приказом </a:t>
            </a:r>
            <a:r>
              <a:rPr lang="ru-RU" sz="16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30.08. 2023 №642. Они вступили в силу с 7 октября 2023 года.</a:t>
            </a:r>
          </a:p>
          <a:p>
            <a:pPr>
              <a:lnSpc>
                <a:spcPct val="200000"/>
              </a:lnSpc>
            </a:pPr>
            <a:endParaRPr lang="ru-RU" sz="16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ru-RU" sz="16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ru-RU" sz="1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ru-RU" sz="1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7002454" y="1109470"/>
            <a:ext cx="5037146" cy="396892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РФ от 23.01.2023 №47;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Сургутского района о закреплении территорий от 27.02.2025</a:t>
            </a:r>
            <a:b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620-нпа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2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о приеме на </a:t>
            </a:r>
          </a:p>
          <a:p>
            <a:pPr marL="12700" marR="5080" lvl="0" indent="360000" algn="ctr">
              <a:spcBef>
                <a:spcPts val="58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документов для приема на обучение (п.23 Порядка)</a:t>
            </a:r>
            <a:endParaRPr lang="ru-RU" sz="3200" b="1" kern="0" spc="-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77623" y="1320046"/>
            <a:ext cx="10917798" cy="489150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3600" b="1" i="0">
                <a:solidFill>
                  <a:srgbClr val="001F5F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способов:</a:t>
            </a:r>
          </a:p>
          <a:p>
            <a:pPr>
              <a:lnSpc>
                <a:spcPct val="15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электронной форме посредством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(100%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заказным письмом с уведомлением о вручении;</a:t>
            </a:r>
          </a:p>
          <a:p>
            <a:pPr>
              <a:lnSpc>
                <a:spcPct val="15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 (в ОО д/б организовано рабочее место для возможной подачи заявления родителями (законными представителями).</a:t>
            </a:r>
            <a:endParaRPr lang="ru-RU" sz="20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0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заявлений о приеме на обучение в первый класс</a:t>
            </a:r>
          </a:p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 апреля текущего года (п.17 Порядка)</a:t>
            </a:r>
            <a:endParaRPr lang="ru-RU" sz="2200" b="1" kern="0" spc="-1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kern="0" spc="-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1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2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о приеме на обучение и документов для приема</a:t>
            </a:r>
          </a:p>
          <a:p>
            <a:pPr marL="12700" marR="5080" lvl="0" indent="360000" algn="ctr">
              <a:spcBef>
                <a:spcPts val="585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обучение (п. 23 Порядка)</a:t>
            </a:r>
            <a:endParaRPr lang="ru-RU" sz="3600" b="1" kern="0" spc="-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6853" y="1092994"/>
            <a:ext cx="10943703" cy="347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Общеобразовательная организация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проверку достоверности сведений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Информация о результатах рассмотрения заявления о приеме на обучение направляется на указанный в заявлении о приеме на обучение адрес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(почтовый и (или) электронный)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личный кабинет ЕПГУ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условии завершения прохождения процедуры регистрации                  в единой системе идентификации и аутентификации при предоставлении согласия родителем(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поступающим).</a:t>
            </a:r>
            <a:endParaRPr lang="ru-RU" sz="4000" b="1" kern="0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3" y="34290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226367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права внеочередного, первоочередного или преимущественного приема</a:t>
            </a:r>
            <a:endParaRPr lang="ru-RU" sz="3600" b="1" kern="0" spc="-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69773675"/>
              </p:ext>
            </p:extLst>
          </p:nvPr>
        </p:nvGraphicFramePr>
        <p:xfrm>
          <a:off x="1219200" y="719666"/>
          <a:ext cx="10515600" cy="56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2047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8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подачи заявлений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SimSun-ExtB" pitchFamily="49" charset="-122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7200" y="773180"/>
            <a:ext cx="7543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1 этап ( 01 апреля 2025 - 30 июня 2025) 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 на закреплённой территории.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( 06 июля 2025 - 05 сентября 2025) 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подача заявлений гражданами, чьи дети не проживают на закрепленной территории на свободные места.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E80F35-278C-4B08-BBD8-5C46DBD7C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393">
            <a:off x="1334768" y="1720516"/>
            <a:ext cx="2763766" cy="27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2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документов в образовательную организацию </a:t>
            </a: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1143000"/>
            <a:ext cx="10515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285750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 родителями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 (законного представителя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31096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2" y="2438400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6367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360000" algn="ctr">
              <a:spcBef>
                <a:spcPts val="585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для приема в первый класс</a:t>
            </a:r>
            <a:endParaRPr lang="ru-RU" sz="3600" b="1" kern="0" spc="-1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015429" y="1445689"/>
            <a:ext cx="1033837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 algn="just"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16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671742" y="836028"/>
            <a:ext cx="1013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val="54729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63653"/>
            <a:ext cx="114112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32605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проживание ребенка на закрепленной территории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" y="795338"/>
            <a:ext cx="862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" y="304800"/>
            <a:ext cx="1636739" cy="3048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86854" y="1223193"/>
            <a:ext cx="10595546" cy="49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№ 3);</a:t>
            </a:r>
          </a:p>
          <a:p>
            <a:pPr indent="1143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                 о регистрации ребенка и (или) его родителя (законного представителя) и (или) данными                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lnSpc>
                <a:spcPct val="114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>
              <a:lnSpc>
                <a:spcPct val="114000"/>
              </a:lnSpc>
            </a:pPr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1220</Words>
  <Application>Microsoft Office PowerPoint</Application>
  <PresentationFormat>Широкоэкранный</PresentationFormat>
  <Paragraphs>82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Sylfaen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Кирилов</dc:creator>
  <cp:lastModifiedBy>Заместитель</cp:lastModifiedBy>
  <cp:revision>186</cp:revision>
  <cp:lastPrinted>2023-09-12T03:35:05Z</cp:lastPrinted>
  <dcterms:created xsi:type="dcterms:W3CDTF">2023-03-13T09:30:14Z</dcterms:created>
  <dcterms:modified xsi:type="dcterms:W3CDTF">2025-03-06T11:33:13Z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2023-03-13T00:00:00Z</vt:filetime>
  </property>
</Properties>
</file>